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91C-AA51-46A7-A243-314DF653BC9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1F49-9879-4956-AB65-3D131611D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5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91C-AA51-46A7-A243-314DF653BC9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1F49-9879-4956-AB65-3D131611D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6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91C-AA51-46A7-A243-314DF653BC9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1F49-9879-4956-AB65-3D131611D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1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91C-AA51-46A7-A243-314DF653BC9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1F49-9879-4956-AB65-3D131611D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7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91C-AA51-46A7-A243-314DF653BC9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1F49-9879-4956-AB65-3D131611D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1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91C-AA51-46A7-A243-314DF653BC9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1F49-9879-4956-AB65-3D131611D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3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91C-AA51-46A7-A243-314DF653BC9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1F49-9879-4956-AB65-3D131611D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3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91C-AA51-46A7-A243-314DF653BC9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1F49-9879-4956-AB65-3D131611D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5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91C-AA51-46A7-A243-314DF653BC9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1F49-9879-4956-AB65-3D131611D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0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91C-AA51-46A7-A243-314DF653BC9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1F49-9879-4956-AB65-3D131611D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7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91C-AA51-46A7-A243-314DF653BC9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1F49-9879-4956-AB65-3D131611D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4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B491C-AA51-46A7-A243-314DF653BC97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B1F49-9879-4956-AB65-3D131611D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8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nt_SEM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Microscopes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"</a:t>
            </a:r>
            <a:r>
              <a:rPr lang="en-US" i="1" dirty="0">
                <a:solidFill>
                  <a:schemeClr val="tx1"/>
                </a:solidFill>
              </a:rPr>
              <a:t>The evolution of a science often parallels the invention of instruments that extend human senses to new</a:t>
            </a:r>
          </a:p>
          <a:p>
            <a:r>
              <a:rPr lang="en-US" i="1" dirty="0">
                <a:solidFill>
                  <a:schemeClr val="tx1"/>
                </a:solidFill>
              </a:rPr>
              <a:t>limits</a:t>
            </a:r>
            <a:r>
              <a:rPr lang="en-US" dirty="0">
                <a:solidFill>
                  <a:schemeClr val="tx1"/>
                </a:solidFill>
              </a:rPr>
              <a:t>." (Campbell 2002)</a:t>
            </a:r>
          </a:p>
        </p:txBody>
      </p:sp>
    </p:spTree>
    <p:extLst>
      <p:ext uri="{BB962C8B-B14F-4D97-AF65-F5344CB8AC3E}">
        <p14:creationId xmlns:p14="http://schemas.microsoft.com/office/powerpoint/2010/main" val="14985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Scanning Probe Microscope (SPM)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physical probe that scans  the specimen</a:t>
            </a:r>
          </a:p>
          <a:p>
            <a:r>
              <a:rPr lang="en-US" dirty="0" smtClean="0"/>
              <a:t>The probe scans the specimen line by line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5462588" cy="383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819400"/>
            <a:ext cx="266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Invented in 1982 by Binning and Rohrer</a:t>
            </a:r>
          </a:p>
          <a:p>
            <a:endParaRPr lang="en-US" sz="2200" b="1" dirty="0"/>
          </a:p>
          <a:p>
            <a:endParaRPr lang="en-US" sz="2200" b="1" dirty="0" smtClean="0"/>
          </a:p>
          <a:p>
            <a:r>
              <a:rPr lang="en-US" sz="2200" b="1" dirty="0" smtClean="0"/>
              <a:t>It really doesn’t “magnify” things. It can detect things as small as 1 billionth of a mm (</a:t>
            </a:r>
            <a:r>
              <a:rPr lang="en-US" sz="2200" b="1" dirty="0" err="1" smtClean="0"/>
              <a:t>pico</a:t>
            </a:r>
            <a:r>
              <a:rPr lang="en-US" sz="2200" b="1" dirty="0"/>
              <a:t>-</a:t>
            </a:r>
            <a:r>
              <a:rPr lang="en-US" sz="2200" b="1" dirty="0" smtClean="0"/>
              <a:t>meter)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5548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Compound Microscope</a:t>
            </a:r>
          </a:p>
          <a:p>
            <a:r>
              <a:rPr lang="en-US" dirty="0" smtClean="0"/>
              <a:t>Fluorescence microscope</a:t>
            </a:r>
          </a:p>
          <a:p>
            <a:r>
              <a:rPr lang="en-US" dirty="0" smtClean="0"/>
              <a:t>Phase-contrast microscope	</a:t>
            </a:r>
          </a:p>
          <a:p>
            <a:r>
              <a:rPr lang="en-US" dirty="0" smtClean="0"/>
              <a:t>Transmission electron microscope (TEM)</a:t>
            </a:r>
          </a:p>
          <a:p>
            <a:r>
              <a:rPr lang="en-US" dirty="0" smtClean="0"/>
              <a:t>Scanning Electron Microscope (SEM)</a:t>
            </a:r>
          </a:p>
          <a:p>
            <a:r>
              <a:rPr lang="en-US" dirty="0" smtClean="0"/>
              <a:t>Scanning Probe Microscope (SPM)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Optical…compound…light…?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Confused? Don’t be!</a:t>
            </a:r>
          </a:p>
          <a:p>
            <a:endParaRPr lang="en-US" dirty="0"/>
          </a:p>
          <a:p>
            <a:r>
              <a:rPr lang="en-US" dirty="0" smtClean="0"/>
              <a:t>Any “optical” microscope is a microscope that uses visible “light” and lenses to magnify images of small samples.</a:t>
            </a:r>
            <a:endParaRPr lang="en-US" dirty="0"/>
          </a:p>
          <a:p>
            <a:r>
              <a:rPr lang="en-US" dirty="0" smtClean="0"/>
              <a:t>Compound microscope uses series of lenses.</a:t>
            </a:r>
          </a:p>
          <a:p>
            <a:r>
              <a:rPr lang="en-US" dirty="0" smtClean="0"/>
              <a:t>Simple/Single lens microscope only uses one lens.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Microscope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62" y="1524000"/>
            <a:ext cx="6304002" cy="477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1" y="1371599"/>
            <a:ext cx="32766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/>
              </a:rPr>
              <a:t>uses multiple lenses to collect light from the sample and then an another  set of lenses to focus the light into the eye</a:t>
            </a:r>
          </a:p>
          <a:p>
            <a:endParaRPr lang="en-US" b="1" dirty="0"/>
          </a:p>
          <a:p>
            <a:r>
              <a:rPr lang="en-US" sz="2800" b="1" dirty="0" smtClean="0"/>
              <a:t>Invented: 1609: Galileo Galilee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090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3276600" cy="656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033973"/>
            <a:ext cx="403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Microscope: passes </a:t>
            </a:r>
            <a:r>
              <a:rPr lang="en-US" dirty="0"/>
              <a:t>visible light through a specimen &amp; series glass </a:t>
            </a:r>
            <a:r>
              <a:rPr lang="en-US" dirty="0" smtClean="0"/>
              <a:t>lenses</a:t>
            </a:r>
            <a:r>
              <a:rPr lang="en-US" dirty="0"/>
              <a:t> </a:t>
            </a:r>
            <a:r>
              <a:rPr lang="en-US" dirty="0" smtClean="0"/>
              <a:t>that magnify the specimen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1665: Robert Hook: First cell discovered (simple optical microscope)</a:t>
            </a:r>
          </a:p>
          <a:p>
            <a:endParaRPr lang="en-US" dirty="0"/>
          </a:p>
          <a:p>
            <a:r>
              <a:rPr lang="en-US" dirty="0"/>
              <a:t>Light microscopes are effective in magnifying images up to</a:t>
            </a:r>
          </a:p>
          <a:p>
            <a:r>
              <a:rPr lang="en-US" dirty="0"/>
              <a:t>1000x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Limitations:</a:t>
            </a:r>
          </a:p>
          <a:p>
            <a:r>
              <a:rPr lang="en-US" dirty="0"/>
              <a:t>The smallest wavelengths of visible light are too large to resolve images smaller than</a:t>
            </a:r>
          </a:p>
          <a:p>
            <a:r>
              <a:rPr lang="en-US" dirty="0"/>
              <a:t>0.25 micrometers (um).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Fluorescence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form of “optical/light” microscope </a:t>
            </a:r>
          </a:p>
          <a:p>
            <a:r>
              <a:rPr lang="en-US" dirty="0" smtClean="0"/>
              <a:t>Specimen/sample </a:t>
            </a:r>
            <a:r>
              <a:rPr lang="en-US" dirty="0" smtClean="0">
                <a:effectLst/>
              </a:rPr>
              <a:t>is illuminated with a specific light of a wavelength which “excites” the florescence within the specimen/sample. </a:t>
            </a:r>
          </a:p>
          <a:p>
            <a:r>
              <a:rPr lang="en-US" dirty="0" smtClean="0"/>
              <a:t>In other words, the specimen receives some light, absorbs it, then makes its own light (and that’s what we see &amp; measure)</a:t>
            </a:r>
          </a:p>
          <a:p>
            <a:r>
              <a:rPr lang="en-US" dirty="0" smtClean="0"/>
              <a:t>Invented in 1911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Phase-contrast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Optical/light microscope</a:t>
            </a:r>
          </a:p>
          <a:p>
            <a:r>
              <a:rPr lang="en-US" dirty="0" smtClean="0">
                <a:effectLst/>
              </a:rPr>
              <a:t>particularly important in biology-</a:t>
            </a:r>
          </a:p>
          <a:p>
            <a:pPr lvl="1"/>
            <a:r>
              <a:rPr lang="en-US" dirty="0" smtClean="0">
                <a:effectLst/>
              </a:rPr>
              <a:t>reveals many biological structures that are not visible with regular light microscopes</a:t>
            </a:r>
          </a:p>
          <a:p>
            <a:r>
              <a:rPr lang="en-US" dirty="0" smtClean="0"/>
              <a:t>Light travels through the specimen, and light “bends” to reflect the properties of the material it is passing through</a:t>
            </a:r>
          </a:p>
          <a:p>
            <a:r>
              <a:rPr lang="en-US" dirty="0" smtClean="0"/>
              <a:t>Invented in 1940s-Frits </a:t>
            </a:r>
            <a:r>
              <a:rPr lang="en-US" dirty="0" err="1" smtClean="0"/>
              <a:t>Zernick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47800"/>
            <a:ext cx="1905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2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Transmission electron microscope (TEM)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150,000 x</a:t>
            </a:r>
          </a:p>
          <a:p>
            <a:r>
              <a:rPr lang="en-US" dirty="0" smtClean="0"/>
              <a:t>1931-Knoll &amp; Ruska</a:t>
            </a:r>
          </a:p>
          <a:p>
            <a:r>
              <a:rPr lang="en-US" dirty="0" smtClean="0"/>
              <a:t>Electrons are used to produce </a:t>
            </a:r>
          </a:p>
          <a:p>
            <a:pPr marL="0" indent="0">
              <a:buNone/>
            </a:pPr>
            <a:r>
              <a:rPr lang="en-US" dirty="0" smtClean="0"/>
              <a:t>magnified images</a:t>
            </a:r>
          </a:p>
          <a:p>
            <a:r>
              <a:rPr lang="en-US" dirty="0" smtClean="0"/>
              <a:t>Electrons pass through specimen and produce flat image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79764"/>
            <a:ext cx="20955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1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Scanning electron microscope (SEM)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983163"/>
          </a:xfrm>
        </p:spPr>
        <p:txBody>
          <a:bodyPr/>
          <a:lstStyle/>
          <a:p>
            <a:r>
              <a:rPr lang="en-US" dirty="0" smtClean="0"/>
              <a:t>150,000 x </a:t>
            </a:r>
          </a:p>
          <a:p>
            <a:r>
              <a:rPr lang="en-US" dirty="0" smtClean="0"/>
              <a:t>1926- Hans Busch</a:t>
            </a:r>
          </a:p>
          <a:p>
            <a:r>
              <a:rPr lang="en-US" dirty="0" smtClean="0"/>
              <a:t>Electrons are used to produce magnified images</a:t>
            </a:r>
          </a:p>
          <a:p>
            <a:r>
              <a:rPr lang="en-US" dirty="0" smtClean="0"/>
              <a:t>Electrons bounce off the surface of specimen and produce 3D image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93152"/>
            <a:ext cx="20955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upload.wikimedia.org/wikipedia/commons/thumb/c/ca/Ant_SEM.jpg/220px-Ant_SE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00600"/>
            <a:ext cx="2095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380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Microscopes</vt:lpstr>
      <vt:lpstr>PowerPoint Presentation</vt:lpstr>
      <vt:lpstr>Optical…compound…light…?</vt:lpstr>
      <vt:lpstr>Compound Microscope</vt:lpstr>
      <vt:lpstr>PowerPoint Presentation</vt:lpstr>
      <vt:lpstr>Fluorescence microscope</vt:lpstr>
      <vt:lpstr>Phase-contrast microscope</vt:lpstr>
      <vt:lpstr>Transmission electron microscope (TEM)</vt:lpstr>
      <vt:lpstr>Scanning electron microscope (SEM)</vt:lpstr>
      <vt:lpstr>Scanning Probe Microscope (SPM)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Microscopes</dc:title>
  <dc:creator>Susie Kwon</dc:creator>
  <cp:lastModifiedBy>Susie Kwon</cp:lastModifiedBy>
  <cp:revision>8</cp:revision>
  <dcterms:created xsi:type="dcterms:W3CDTF">2012-10-10T11:46:49Z</dcterms:created>
  <dcterms:modified xsi:type="dcterms:W3CDTF">2012-10-10T20:27:19Z</dcterms:modified>
</cp:coreProperties>
</file>