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1"/>
  </p:handoutMasterIdLst>
  <p:sldIdLst>
    <p:sldId id="263" r:id="rId2"/>
    <p:sldId id="256" r:id="rId3"/>
    <p:sldId id="257" r:id="rId4"/>
    <p:sldId id="258" r:id="rId5"/>
    <p:sldId id="259" r:id="rId6"/>
    <p:sldId id="260" r:id="rId7"/>
    <p:sldId id="261" r:id="rId8"/>
    <p:sldId id="262" r:id="rId9"/>
    <p:sldId id="264"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C8323B93-D576-498F-86F5-A5626C311A8B}" type="datetimeFigureOut">
              <a:rPr lang="en-US" smtClean="0"/>
              <a:t>8/21/2012</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405D882-64BB-4EB9-945D-847177FC1BBE}" type="slidenum">
              <a:rPr lang="en-US" smtClean="0"/>
              <a:t>‹#›</a:t>
            </a:fld>
            <a:endParaRPr lang="en-US"/>
          </a:p>
        </p:txBody>
      </p:sp>
    </p:spTree>
    <p:extLst>
      <p:ext uri="{BB962C8B-B14F-4D97-AF65-F5344CB8AC3E}">
        <p14:creationId xmlns:p14="http://schemas.microsoft.com/office/powerpoint/2010/main" val="1365272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2AB6BC4-953F-4D6D-9973-B6A7A529092B}"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038B183-EAC8-4C34-B6A0-3B5F88ACEF2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B6BC4-953F-4D6D-9973-B6A7A529092B}"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B183-EAC8-4C34-B6A0-3B5F88ACEF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AB6BC4-953F-4D6D-9973-B6A7A529092B}"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B183-EAC8-4C34-B6A0-3B5F88ACEF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B6BC4-953F-4D6D-9973-B6A7A529092B}"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B183-EAC8-4C34-B6A0-3B5F88ACEF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2AB6BC4-953F-4D6D-9973-B6A7A529092B}" type="datetimeFigureOut">
              <a:rPr lang="en-US" smtClean="0"/>
              <a:t>8/21/2012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8B183-EAC8-4C34-B6A0-3B5F88ACEF2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AB6BC4-953F-4D6D-9973-B6A7A529092B}" type="datetimeFigureOut">
              <a:rPr lang="en-US" smtClean="0"/>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8B183-EAC8-4C34-B6A0-3B5F88ACEF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AB6BC4-953F-4D6D-9973-B6A7A529092B}" type="datetimeFigureOut">
              <a:rPr lang="en-US" smtClean="0"/>
              <a:t>8/21/2012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8B183-EAC8-4C34-B6A0-3B5F88ACEF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B6BC4-953F-4D6D-9973-B6A7A529092B}" type="datetimeFigureOut">
              <a:rPr lang="en-US" smtClean="0"/>
              <a:t>8/21/2012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8B183-EAC8-4C34-B6A0-3B5F88ACEF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2AB6BC4-953F-4D6D-9973-B6A7A529092B}" type="datetimeFigureOut">
              <a:rPr lang="en-US" smtClean="0"/>
              <a:t>8/21/2012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38B183-EAC8-4C34-B6A0-3B5F88ACEF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AB6BC4-953F-4D6D-9973-B6A7A529092B}" type="datetimeFigureOut">
              <a:rPr lang="en-US" smtClean="0"/>
              <a:t>8/21/2012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8B183-EAC8-4C34-B6A0-3B5F88ACEF2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2AB6BC4-953F-4D6D-9973-B6A7A529092B}" type="datetimeFigureOut">
              <a:rPr lang="en-US" smtClean="0"/>
              <a:t>8/21/2012</a:t>
            </a:fld>
            <a:endParaRPr lang="en-US"/>
          </a:p>
        </p:txBody>
      </p:sp>
      <p:sp>
        <p:nvSpPr>
          <p:cNvPr id="7" name="Slide Number Placeholder 6"/>
          <p:cNvSpPr>
            <a:spLocks noGrp="1"/>
          </p:cNvSpPr>
          <p:nvPr>
            <p:ph type="sldNum" sz="quarter" idx="12"/>
          </p:nvPr>
        </p:nvSpPr>
        <p:spPr/>
        <p:txBody>
          <a:bodyPr/>
          <a:lstStyle/>
          <a:p>
            <a:fld id="{2038B183-EAC8-4C34-B6A0-3B5F88ACEF2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2AB6BC4-953F-4D6D-9973-B6A7A529092B}" type="datetimeFigureOut">
              <a:rPr lang="en-US" smtClean="0"/>
              <a:t>8/21/2012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038B183-EAC8-4C34-B6A0-3B5F88ACEF2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8/20/12</a:t>
            </a:r>
            <a:endParaRPr lang="en-US" dirty="0"/>
          </a:p>
        </p:txBody>
      </p:sp>
      <p:sp>
        <p:nvSpPr>
          <p:cNvPr id="3" name="Content Placeholder 2"/>
          <p:cNvSpPr>
            <a:spLocks noGrp="1"/>
          </p:cNvSpPr>
          <p:nvPr>
            <p:ph idx="1"/>
          </p:nvPr>
        </p:nvSpPr>
        <p:spPr/>
        <p:txBody>
          <a:bodyPr>
            <a:normAutofit fontScale="92500"/>
          </a:bodyPr>
          <a:lstStyle/>
          <a:p>
            <a:r>
              <a:rPr lang="en-US" dirty="0" smtClean="0"/>
              <a:t>On the outside cover of your composition notebook, please write: </a:t>
            </a:r>
            <a:r>
              <a:rPr lang="en-US" sz="2400" dirty="0" smtClean="0"/>
              <a:t>Name, period, subject (6</a:t>
            </a:r>
            <a:r>
              <a:rPr lang="en-US" sz="2400" baseline="30000" dirty="0" smtClean="0"/>
              <a:t>th</a:t>
            </a:r>
            <a:r>
              <a:rPr lang="en-US" sz="2400" dirty="0" smtClean="0"/>
              <a:t> grade TAG Earth Science/7</a:t>
            </a:r>
            <a:r>
              <a:rPr lang="en-US" sz="2400" baseline="30000" dirty="0" smtClean="0"/>
              <a:t>th</a:t>
            </a:r>
            <a:r>
              <a:rPr lang="en-US" sz="2400" dirty="0" smtClean="0"/>
              <a:t> grade TAG Life Science)</a:t>
            </a:r>
          </a:p>
          <a:p>
            <a:pPr lvl="1"/>
            <a:r>
              <a:rPr lang="en-US" sz="2400" dirty="0" smtClean="0"/>
              <a:t>Then, write the following things down on the first page(or, write on a separate sheet &amp; cut and paste on to the inside cover):</a:t>
            </a:r>
          </a:p>
          <a:p>
            <a:pPr lvl="2"/>
            <a:r>
              <a:rPr lang="en-US" sz="2400" dirty="0" smtClean="0"/>
              <a:t>This notebook is ONLY  for…</a:t>
            </a:r>
          </a:p>
          <a:p>
            <a:pPr lvl="3"/>
            <a:r>
              <a:rPr lang="en-US" sz="2400" b="1" dirty="0" smtClean="0"/>
              <a:t>Warm-ups </a:t>
            </a:r>
            <a:r>
              <a:rPr lang="en-US" sz="2400" dirty="0" smtClean="0"/>
              <a:t>[</a:t>
            </a:r>
            <a:r>
              <a:rPr lang="en-US" sz="2200" dirty="0" smtClean="0"/>
              <a:t>must include date &amp; write in complete sentences that address the question]</a:t>
            </a:r>
          </a:p>
          <a:p>
            <a:pPr lvl="3"/>
            <a:r>
              <a:rPr lang="en-US" sz="2200" b="1" dirty="0" smtClean="0"/>
              <a:t>Weekly Reflection</a:t>
            </a:r>
            <a:r>
              <a:rPr lang="en-US" sz="2200" dirty="0" smtClean="0"/>
              <a:t> [week 1-self; week 2 peer; week 3-teacher; week 4- parent]</a:t>
            </a:r>
          </a:p>
          <a:p>
            <a:pPr lvl="3"/>
            <a:r>
              <a:rPr lang="en-US" sz="2200" b="1" dirty="0" smtClean="0"/>
              <a:t>Labs &amp; observations</a:t>
            </a:r>
            <a:r>
              <a:rPr lang="en-US" sz="2200" dirty="0" smtClean="0"/>
              <a:t> [as instructed]</a:t>
            </a:r>
            <a:endParaRPr lang="en-US" sz="2200" dirty="0"/>
          </a:p>
        </p:txBody>
      </p:sp>
    </p:spTree>
    <p:extLst>
      <p:ext uri="{BB962C8B-B14F-4D97-AF65-F5344CB8AC3E}">
        <p14:creationId xmlns:p14="http://schemas.microsoft.com/office/powerpoint/2010/main" val="2952278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Scientific method I</a:t>
            </a:r>
            <a:endParaRPr lang="en-US" dirty="0"/>
          </a:p>
        </p:txBody>
      </p:sp>
    </p:spTree>
    <p:extLst>
      <p:ext uri="{BB962C8B-B14F-4D97-AF65-F5344CB8AC3E}">
        <p14:creationId xmlns:p14="http://schemas.microsoft.com/office/powerpoint/2010/main" val="617367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to know in this section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pPr marL="114300" indent="0">
              <a:buNone/>
            </a:pPr>
            <a:r>
              <a:rPr lang="en-US" dirty="0" smtClean="0"/>
              <a:t>Scientific method &amp;</a:t>
            </a:r>
            <a:r>
              <a:rPr lang="en-US" dirty="0"/>
              <a:t> </a:t>
            </a:r>
            <a:r>
              <a:rPr lang="en-US" dirty="0" smtClean="0"/>
              <a:t>its steps</a:t>
            </a:r>
          </a:p>
          <a:p>
            <a:r>
              <a:rPr lang="en-US" dirty="0" smtClean="0"/>
              <a:t>Hypothesis</a:t>
            </a:r>
          </a:p>
          <a:p>
            <a:r>
              <a:rPr lang="en-US" dirty="0" smtClean="0"/>
              <a:t>Conclusion</a:t>
            </a:r>
          </a:p>
          <a:p>
            <a:r>
              <a:rPr lang="en-US" dirty="0" smtClean="0"/>
              <a:t>Independent variable</a:t>
            </a:r>
          </a:p>
          <a:p>
            <a:r>
              <a:rPr lang="en-US" dirty="0" smtClean="0"/>
              <a:t>Dependent variable</a:t>
            </a:r>
          </a:p>
          <a:p>
            <a:r>
              <a:rPr lang="en-US" dirty="0" smtClean="0"/>
              <a:t>Constant</a:t>
            </a:r>
          </a:p>
          <a:p>
            <a:r>
              <a:rPr lang="en-US" dirty="0" smtClean="0"/>
              <a:t>Control</a:t>
            </a:r>
          </a:p>
          <a:p>
            <a:r>
              <a:rPr lang="en-US" dirty="0" smtClean="0"/>
              <a:t>Qualitative &amp; quantitative data</a:t>
            </a:r>
          </a:p>
          <a:p>
            <a:r>
              <a:rPr lang="en-US" dirty="0" smtClean="0"/>
              <a:t>Types of graphs (bar graph, line graph, pie graph)</a:t>
            </a:r>
          </a:p>
        </p:txBody>
      </p:sp>
    </p:spTree>
    <p:extLst>
      <p:ext uri="{BB962C8B-B14F-4D97-AF65-F5344CB8AC3E}">
        <p14:creationId xmlns:p14="http://schemas.microsoft.com/office/powerpoint/2010/main" val="1309094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a:t>
            </a:r>
            <a:endParaRPr lang="en-US" dirty="0"/>
          </a:p>
        </p:txBody>
      </p:sp>
      <p:sp>
        <p:nvSpPr>
          <p:cNvPr id="3" name="Content Placeholder 2"/>
          <p:cNvSpPr>
            <a:spLocks noGrp="1"/>
          </p:cNvSpPr>
          <p:nvPr>
            <p:ph idx="1"/>
          </p:nvPr>
        </p:nvSpPr>
        <p:spPr/>
        <p:txBody>
          <a:bodyPr/>
          <a:lstStyle/>
          <a:p>
            <a:r>
              <a:rPr lang="en-US" dirty="0" smtClean="0"/>
              <a:t>A systematic way of solving a problem</a:t>
            </a:r>
          </a:p>
          <a:p>
            <a:r>
              <a:rPr lang="en-US" dirty="0" smtClean="0"/>
              <a:t>Includes: </a:t>
            </a:r>
          </a:p>
          <a:p>
            <a:r>
              <a:rPr lang="en-US" dirty="0" smtClean="0"/>
              <a:t>Problem-&gt; Get Info -&gt; Hypothesis -&gt; </a:t>
            </a:r>
          </a:p>
          <a:p>
            <a:pPr marL="114300" indent="0">
              <a:buNone/>
            </a:pPr>
            <a:r>
              <a:rPr lang="en-US" dirty="0" smtClean="0"/>
              <a:t>Experiment-&gt; Observe-&gt; Record Data -&gt;</a:t>
            </a:r>
          </a:p>
          <a:p>
            <a:pPr marL="114300" indent="0">
              <a:buNone/>
            </a:pPr>
            <a:r>
              <a:rPr lang="en-US" dirty="0" smtClean="0"/>
              <a:t>Repeat Trials -&gt; Analysis/Conclusion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828800"/>
            <a:ext cx="1405324" cy="490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9603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idx="1"/>
          </p:nvPr>
        </p:nvSpPr>
        <p:spPr/>
        <p:txBody>
          <a:bodyPr>
            <a:normAutofit/>
          </a:bodyPr>
          <a:lstStyle/>
          <a:p>
            <a:r>
              <a:rPr lang="en-US" sz="2500" dirty="0" smtClean="0"/>
              <a:t>State problem &amp; begin research</a:t>
            </a:r>
          </a:p>
          <a:p>
            <a:pPr marL="982980" lvl="3">
              <a:buClr>
                <a:schemeClr val="accent1"/>
              </a:buClr>
            </a:pPr>
            <a:r>
              <a:rPr lang="en-US" sz="2500" dirty="0"/>
              <a:t>You need to know the problem and gather available information before starting</a:t>
            </a:r>
          </a:p>
          <a:p>
            <a:endParaRPr lang="en-US" sz="2500" dirty="0" smtClean="0"/>
          </a:p>
          <a:p>
            <a:r>
              <a:rPr lang="en-US" sz="2500" dirty="0" smtClean="0"/>
              <a:t>Hypothesis: making a prediction</a:t>
            </a:r>
          </a:p>
          <a:p>
            <a:pPr lvl="1"/>
            <a:r>
              <a:rPr lang="en-US" sz="2500" dirty="0" smtClean="0"/>
              <a:t>Is in the “if…then” form. </a:t>
            </a:r>
          </a:p>
          <a:p>
            <a:pPr lvl="2"/>
            <a:r>
              <a:rPr lang="en-US" sz="2500" dirty="0" smtClean="0"/>
              <a:t>Ex: If I study for this test for 3 hours, then I will make an A. </a:t>
            </a:r>
          </a:p>
          <a:p>
            <a:pPr marL="411480" lvl="1" indent="0">
              <a:buNone/>
            </a:pPr>
            <a:endParaRPr lang="en-US" sz="2500" dirty="0" smtClean="0"/>
          </a:p>
        </p:txBody>
      </p:sp>
    </p:spTree>
    <p:extLst>
      <p:ext uri="{BB962C8B-B14F-4D97-AF65-F5344CB8AC3E}">
        <p14:creationId xmlns:p14="http://schemas.microsoft.com/office/powerpoint/2010/main" val="554423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idx="1"/>
          </p:nvPr>
        </p:nvSpPr>
        <p:spPr/>
        <p:txBody>
          <a:bodyPr>
            <a:normAutofit lnSpcReduction="10000"/>
          </a:bodyPr>
          <a:lstStyle/>
          <a:p>
            <a:r>
              <a:rPr lang="en-US" dirty="0" smtClean="0"/>
              <a:t>You must TEST your hypothesis</a:t>
            </a:r>
          </a:p>
          <a:p>
            <a:endParaRPr lang="en-US" dirty="0"/>
          </a:p>
          <a:p>
            <a:r>
              <a:rPr lang="en-US" dirty="0" smtClean="0"/>
              <a:t>Experiment has:</a:t>
            </a:r>
          </a:p>
          <a:p>
            <a:pPr lvl="1"/>
            <a:r>
              <a:rPr lang="en-US" dirty="0" smtClean="0"/>
              <a:t>Independent variable: the variable that you </a:t>
            </a:r>
            <a:r>
              <a:rPr lang="en-US" i="1" dirty="0" smtClean="0"/>
              <a:t>change </a:t>
            </a:r>
            <a:r>
              <a:rPr lang="en-US" dirty="0" smtClean="0"/>
              <a:t>in your experiment</a:t>
            </a:r>
          </a:p>
          <a:p>
            <a:pPr lvl="2"/>
            <a:r>
              <a:rPr lang="en-US" dirty="0" smtClean="0"/>
              <a:t>Ex</a:t>
            </a:r>
            <a:r>
              <a:rPr lang="en-US" dirty="0"/>
              <a:t>: amount of hours you spend </a:t>
            </a:r>
            <a:r>
              <a:rPr lang="en-US" dirty="0" smtClean="0"/>
              <a:t>studying</a:t>
            </a:r>
          </a:p>
          <a:p>
            <a:pPr lvl="1"/>
            <a:r>
              <a:rPr lang="en-US" dirty="0"/>
              <a:t>Dependent variable: the variable that is affected by the experiment</a:t>
            </a:r>
          </a:p>
          <a:p>
            <a:pPr lvl="2"/>
            <a:r>
              <a:rPr lang="en-US" dirty="0"/>
              <a:t>Ex: the score you get on your </a:t>
            </a:r>
            <a:r>
              <a:rPr lang="en-US" dirty="0" smtClean="0"/>
              <a:t>test</a:t>
            </a:r>
          </a:p>
          <a:p>
            <a:pPr lvl="1"/>
            <a:r>
              <a:rPr lang="en-US" dirty="0" smtClean="0"/>
              <a:t>Constant: the variable that does not change</a:t>
            </a:r>
          </a:p>
          <a:p>
            <a:pPr marL="411480" lvl="1" indent="0">
              <a:buNone/>
            </a:pPr>
            <a:r>
              <a:rPr lang="en-US" dirty="0" smtClean="0"/>
              <a:t>	Ex</a:t>
            </a:r>
            <a:r>
              <a:rPr lang="en-US" dirty="0"/>
              <a:t>: the material that you studied, </a:t>
            </a:r>
            <a:r>
              <a:rPr lang="en-US" dirty="0" smtClean="0"/>
              <a:t>the room where you studied</a:t>
            </a:r>
          </a:p>
          <a:p>
            <a:pPr lvl="1"/>
            <a:r>
              <a:rPr lang="en-US" dirty="0" smtClean="0"/>
              <a:t>Control: used for comparison (not tested)</a:t>
            </a:r>
          </a:p>
          <a:p>
            <a:pPr marL="411480" lvl="1" indent="0">
              <a:buNone/>
            </a:pPr>
            <a:endParaRPr lang="en-US" dirty="0" smtClean="0"/>
          </a:p>
          <a:p>
            <a:pPr marL="685800" lvl="2" indent="0">
              <a:buNone/>
            </a:pPr>
            <a:endParaRPr lang="en-US" dirty="0"/>
          </a:p>
        </p:txBody>
      </p:sp>
    </p:spTree>
    <p:extLst>
      <p:ext uri="{BB962C8B-B14F-4D97-AF65-F5344CB8AC3E}">
        <p14:creationId xmlns:p14="http://schemas.microsoft.com/office/powerpoint/2010/main" val="3841382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data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record only what you have observed</a:t>
            </a:r>
          </a:p>
          <a:p>
            <a:pPr marL="114300" indent="0">
              <a:buNone/>
            </a:pPr>
            <a:endParaRPr lang="en-US" dirty="0" smtClean="0"/>
          </a:p>
          <a:p>
            <a:r>
              <a:rPr lang="en-US" dirty="0" smtClean="0"/>
              <a:t>They can be qualitative &amp; quantitative</a:t>
            </a:r>
          </a:p>
          <a:p>
            <a:pPr lvl="1"/>
            <a:r>
              <a:rPr lang="en-US" dirty="0"/>
              <a:t>Qualitative: color, physical appearance</a:t>
            </a:r>
          </a:p>
          <a:p>
            <a:pPr lvl="1"/>
            <a:r>
              <a:rPr lang="en-US" dirty="0"/>
              <a:t>Quantitative: numbers &amp; figures (length, mass, volume</a:t>
            </a:r>
            <a:r>
              <a:rPr lang="en-US" dirty="0" smtClean="0"/>
              <a:t>)</a:t>
            </a:r>
          </a:p>
          <a:p>
            <a:pPr marL="411480" lvl="1" indent="0">
              <a:buNone/>
            </a:pPr>
            <a:endParaRPr lang="en-US" dirty="0"/>
          </a:p>
          <a:p>
            <a:r>
              <a:rPr lang="en-US" dirty="0" smtClean="0"/>
              <a:t>They can be displayed in a graph</a:t>
            </a:r>
          </a:p>
          <a:p>
            <a:pPr lvl="1"/>
            <a:r>
              <a:rPr lang="en-US" dirty="0" smtClean="0"/>
              <a:t>Bar graph: measures amount of one variable (counting)</a:t>
            </a:r>
          </a:p>
          <a:p>
            <a:pPr lvl="2"/>
            <a:r>
              <a:rPr lang="en-US" dirty="0" smtClean="0"/>
              <a:t>Ice cream flavors</a:t>
            </a:r>
          </a:p>
          <a:p>
            <a:pPr lvl="1"/>
            <a:r>
              <a:rPr lang="en-US" dirty="0" smtClean="0"/>
              <a:t>Line graph: change over time</a:t>
            </a:r>
          </a:p>
          <a:p>
            <a:pPr lvl="2"/>
            <a:r>
              <a:rPr lang="en-US" dirty="0" smtClean="0"/>
              <a:t>Temperature in August from 1990-2012</a:t>
            </a:r>
          </a:p>
          <a:p>
            <a:pPr lvl="1"/>
            <a:r>
              <a:rPr lang="en-US" dirty="0" smtClean="0"/>
              <a:t>Pie graph: percentage</a:t>
            </a:r>
          </a:p>
          <a:p>
            <a:pPr lvl="2"/>
            <a:r>
              <a:rPr lang="en-US" dirty="0" smtClean="0"/>
              <a:t>Percentage of male vs. female</a:t>
            </a:r>
          </a:p>
        </p:txBody>
      </p:sp>
    </p:spTree>
    <p:extLst>
      <p:ext uri="{BB962C8B-B14F-4D97-AF65-F5344CB8AC3E}">
        <p14:creationId xmlns:p14="http://schemas.microsoft.com/office/powerpoint/2010/main" val="4199069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114300" indent="0">
              <a:buNone/>
            </a:pPr>
            <a:r>
              <a:rPr lang="en-US" dirty="0" smtClean="0"/>
              <a:t>Your </a:t>
            </a:r>
            <a:r>
              <a:rPr lang="en-US" dirty="0"/>
              <a:t>conclusion should include 3 things:</a:t>
            </a:r>
          </a:p>
          <a:p>
            <a:pPr algn="ctr"/>
            <a:r>
              <a:rPr lang="en-US" dirty="0"/>
              <a:t>1. What </a:t>
            </a:r>
            <a:r>
              <a:rPr lang="en-US" dirty="0" smtClean="0"/>
              <a:t>happened (summary) </a:t>
            </a:r>
            <a:r>
              <a:rPr lang="en-US" dirty="0"/>
              <a:t>and </a:t>
            </a:r>
            <a:r>
              <a:rPr lang="en-US" dirty="0" smtClean="0"/>
              <a:t>why</a:t>
            </a:r>
          </a:p>
          <a:p>
            <a:pPr marL="114300" indent="0" algn="ctr">
              <a:buNone/>
            </a:pPr>
            <a:endParaRPr lang="en-US" dirty="0"/>
          </a:p>
          <a:p>
            <a:pPr algn="ctr"/>
            <a:r>
              <a:rPr lang="en-US" dirty="0"/>
              <a:t>2. Did the conclusion support your</a:t>
            </a:r>
          </a:p>
          <a:p>
            <a:pPr marL="114300" indent="0" algn="ctr">
              <a:buNone/>
            </a:pPr>
            <a:r>
              <a:rPr lang="en-US" dirty="0"/>
              <a:t>hypothesis</a:t>
            </a:r>
            <a:r>
              <a:rPr lang="en-US" dirty="0" smtClean="0"/>
              <a:t>? (My conclusion supports my hypothesis…My conclusion does not…)</a:t>
            </a:r>
          </a:p>
          <a:p>
            <a:pPr algn="ctr"/>
            <a:endParaRPr lang="en-US" dirty="0"/>
          </a:p>
          <a:p>
            <a:pPr algn="ctr"/>
            <a:r>
              <a:rPr lang="en-US" dirty="0"/>
              <a:t>3. Your conclusion should ALWAYS be</a:t>
            </a:r>
          </a:p>
          <a:p>
            <a:pPr marL="114300" indent="0" algn="ctr">
              <a:buNone/>
            </a:pPr>
            <a:r>
              <a:rPr lang="en-US" dirty="0"/>
              <a:t>in a complete sentence.</a:t>
            </a:r>
          </a:p>
        </p:txBody>
      </p:sp>
    </p:spTree>
    <p:extLst>
      <p:ext uri="{BB962C8B-B14F-4D97-AF65-F5344CB8AC3E}">
        <p14:creationId xmlns:p14="http://schemas.microsoft.com/office/powerpoint/2010/main" val="1954490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8/21/12</a:t>
            </a:r>
            <a:endParaRPr lang="en-US" dirty="0"/>
          </a:p>
        </p:txBody>
      </p:sp>
      <p:sp>
        <p:nvSpPr>
          <p:cNvPr id="3" name="Content Placeholder 2"/>
          <p:cNvSpPr>
            <a:spLocks noGrp="1"/>
          </p:cNvSpPr>
          <p:nvPr>
            <p:ph idx="1"/>
          </p:nvPr>
        </p:nvSpPr>
        <p:spPr/>
        <p:txBody>
          <a:bodyPr/>
          <a:lstStyle/>
          <a:p>
            <a:r>
              <a:rPr lang="en-US" b="1" dirty="0" smtClean="0"/>
              <a:t>Define each of the following in your own words:</a:t>
            </a:r>
          </a:p>
          <a:p>
            <a:pPr marL="114300" indent="0">
              <a:buNone/>
            </a:pPr>
            <a:endParaRPr lang="en-US" b="1" dirty="0" smtClean="0"/>
          </a:p>
          <a:p>
            <a:pPr lvl="1"/>
            <a:r>
              <a:rPr lang="en-US" b="1" dirty="0" smtClean="0"/>
              <a:t>Independent variable</a:t>
            </a:r>
          </a:p>
          <a:p>
            <a:pPr lvl="1"/>
            <a:r>
              <a:rPr lang="en-US" b="1" dirty="0" smtClean="0"/>
              <a:t>Dependent variable</a:t>
            </a:r>
          </a:p>
          <a:p>
            <a:pPr lvl="1"/>
            <a:r>
              <a:rPr lang="en-US" b="1" dirty="0" smtClean="0"/>
              <a:t>Control</a:t>
            </a:r>
          </a:p>
          <a:p>
            <a:pPr lvl="1"/>
            <a:r>
              <a:rPr lang="en-US" b="1" dirty="0" smtClean="0"/>
              <a:t>Constant</a:t>
            </a:r>
          </a:p>
          <a:p>
            <a:pPr lvl="1"/>
            <a:r>
              <a:rPr lang="en-US" b="1" dirty="0" smtClean="0"/>
              <a:t>Hypothesis</a:t>
            </a:r>
          </a:p>
          <a:p>
            <a:pPr marL="411480" lvl="1" indent="0">
              <a:buNone/>
            </a:pPr>
            <a:endParaRPr lang="en-US" b="1" dirty="0" smtClean="0"/>
          </a:p>
          <a:p>
            <a:pPr marL="411480" lvl="1" indent="0">
              <a:buNone/>
            </a:pPr>
            <a:r>
              <a:rPr lang="en-US" b="1" dirty="0" smtClean="0"/>
              <a:t>Give examples of each words above. Please note that your homework has been extended. YAY! Work on your homework quietly if you are finished early. But if you have finished, turn in it for BONUS points!</a:t>
            </a:r>
          </a:p>
          <a:p>
            <a:pPr marL="411480" lvl="1" indent="0">
              <a:buNone/>
            </a:pPr>
            <a:endParaRPr lang="en-US" dirty="0"/>
          </a:p>
          <a:p>
            <a:pPr marL="411480" lvl="1" indent="0">
              <a:buNone/>
            </a:pPr>
            <a:endParaRPr lang="en-US" dirty="0"/>
          </a:p>
          <a:p>
            <a:pPr marL="411480" lvl="1" indent="0">
              <a:buNone/>
            </a:pPr>
            <a:endParaRPr lang="en-US" dirty="0"/>
          </a:p>
        </p:txBody>
      </p:sp>
    </p:spTree>
    <p:extLst>
      <p:ext uri="{BB962C8B-B14F-4D97-AF65-F5344CB8AC3E}">
        <p14:creationId xmlns:p14="http://schemas.microsoft.com/office/powerpoint/2010/main" val="1947918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834</TotalTime>
  <Words>461</Words>
  <Application>Microsoft Office PowerPoint</Application>
  <PresentationFormat>On-screen Show (4:3)</PresentationFormat>
  <Paragraphs>77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Warm-up 8/20/12</vt:lpstr>
      <vt:lpstr>Scientific method I</vt:lpstr>
      <vt:lpstr>Words to know in this section</vt:lpstr>
      <vt:lpstr>Scientific method</vt:lpstr>
      <vt:lpstr>First steps</vt:lpstr>
      <vt:lpstr>Experiment</vt:lpstr>
      <vt:lpstr>Record data</vt:lpstr>
      <vt:lpstr>Conclusion</vt:lpstr>
      <vt:lpstr>Warm-up 8/21/12</vt:lpstr>
    </vt:vector>
  </TitlesOfParts>
  <Company>FCSS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 I</dc:title>
  <dc:creator>Susie Kwon</dc:creator>
  <cp:lastModifiedBy>Susie Kwon</cp:lastModifiedBy>
  <cp:revision>13</cp:revision>
  <cp:lastPrinted>2012-08-20T18:34:20Z</cp:lastPrinted>
  <dcterms:created xsi:type="dcterms:W3CDTF">2012-08-20T11:44:33Z</dcterms:created>
  <dcterms:modified xsi:type="dcterms:W3CDTF">2012-08-21T18:18:31Z</dcterms:modified>
</cp:coreProperties>
</file>